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6" r:id="rId2"/>
    <p:sldId id="288" r:id="rId3"/>
    <p:sldId id="289" r:id="rId4"/>
    <p:sldId id="290" r:id="rId5"/>
    <p:sldId id="291" r:id="rId6"/>
    <p:sldId id="320" r:id="rId7"/>
    <p:sldId id="310" r:id="rId8"/>
    <p:sldId id="308" r:id="rId9"/>
    <p:sldId id="315" r:id="rId10"/>
    <p:sldId id="309" r:id="rId11"/>
    <p:sldId id="314" r:id="rId12"/>
    <p:sldId id="316" r:id="rId13"/>
    <p:sldId id="317" r:id="rId14"/>
    <p:sldId id="313" r:id="rId15"/>
    <p:sldId id="293" r:id="rId16"/>
    <p:sldId id="300" r:id="rId17"/>
    <p:sldId id="319" r:id="rId18"/>
    <p:sldId id="306" r:id="rId19"/>
    <p:sldId id="318" r:id="rId20"/>
    <p:sldId id="307" r:id="rId21"/>
    <p:sldId id="30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1932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нацисти</c:v>
                </c:pt>
                <c:pt idx="1">
                  <c:v>комуністи</c:v>
                </c:pt>
                <c:pt idx="2">
                  <c:v>соціал - демократи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13.7</c:v>
                </c:pt>
                <c:pt idx="1">
                  <c:v>5.8</c:v>
                </c:pt>
                <c:pt idx="2">
                  <c:v>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1933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нацисти</c:v>
                </c:pt>
                <c:pt idx="1">
                  <c:v>комуністи</c:v>
                </c:pt>
                <c:pt idx="2">
                  <c:v>соціал - демократи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43.9</c:v>
                </c:pt>
                <c:pt idx="1">
                  <c:v>12.3</c:v>
                </c:pt>
                <c:pt idx="2">
                  <c:v>18.3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716416"/>
        <c:axId val="152717952"/>
      </c:barChart>
      <c:catAx>
        <c:axId val="152716416"/>
        <c:scaling>
          <c:orientation val="minMax"/>
        </c:scaling>
        <c:delete val="0"/>
        <c:axPos val="b"/>
        <c:majorTickMark val="out"/>
        <c:minorTickMark val="none"/>
        <c:tickLblPos val="nextTo"/>
        <c:crossAx val="152717952"/>
        <c:crosses val="autoZero"/>
        <c:auto val="1"/>
        <c:lblAlgn val="ctr"/>
        <c:lblOffset val="100"/>
        <c:noMultiLvlLbl val="0"/>
      </c:catAx>
      <c:valAx>
        <c:axId val="1527179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27164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9793" y="3501008"/>
            <a:ext cx="8458200" cy="1222375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Встановлення</a:t>
            </a:r>
            <a:r>
              <a:rPr lang="ru-RU" dirty="0" smtClean="0"/>
              <a:t> </a:t>
            </a:r>
            <a:r>
              <a:rPr lang="ru-RU" dirty="0" err="1" smtClean="0"/>
              <a:t>нацистської</a:t>
            </a:r>
            <a:r>
              <a:rPr lang="ru-RU" dirty="0" smtClean="0"/>
              <a:t> </a:t>
            </a:r>
            <a:r>
              <a:rPr lang="ru-RU" dirty="0" err="1" smtClean="0"/>
              <a:t>диктатури</a:t>
            </a:r>
            <a:r>
              <a:rPr lang="ru-RU" dirty="0" smtClean="0"/>
              <a:t> в </a:t>
            </a:r>
            <a:r>
              <a:rPr lang="ru-RU" dirty="0" err="1" smtClean="0"/>
              <a:t>Німеччині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48064" y="207598"/>
            <a:ext cx="3768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Courier New" pitchFamily="49" charset="0"/>
                <a:cs typeface="Courier New" pitchFamily="49" charset="0"/>
              </a:rPr>
              <a:t>Всесвітня</a:t>
            </a:r>
            <a:r>
              <a:rPr lang="ru-RU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ru-RU" dirty="0" err="1" smtClean="0">
                <a:latin typeface="Courier New" pitchFamily="49" charset="0"/>
                <a:cs typeface="Courier New" pitchFamily="49" charset="0"/>
              </a:rPr>
              <a:t>історія</a:t>
            </a:r>
            <a:r>
              <a:rPr lang="ru-RU" dirty="0" smtClean="0">
                <a:latin typeface="Courier New" pitchFamily="49" charset="0"/>
                <a:cs typeface="Courier New" pitchFamily="49" charset="0"/>
              </a:rPr>
              <a:t>. 10 </a:t>
            </a:r>
            <a:r>
              <a:rPr lang="ru-RU" dirty="0" err="1" smtClean="0">
                <a:latin typeface="Courier New" pitchFamily="49" charset="0"/>
                <a:cs typeface="Courier New" pitchFamily="49" charset="0"/>
              </a:rPr>
              <a:t>клас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04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Нацизм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256584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uk-UA" b="1" u="sng" dirty="0" smtClean="0">
                <a:solidFill>
                  <a:srgbClr val="FFFF00"/>
                </a:solidFill>
              </a:rPr>
              <a:t>Нацизм</a:t>
            </a:r>
            <a:r>
              <a:rPr lang="uk-UA" dirty="0" smtClean="0"/>
              <a:t> – крайня права націоналістична течія, що визнає право на існування у світі виключно німецької «арійської» наці. Інші нації повинні бути або ліквідовані ( євреї, цигани, або перетворені на рабів ( </a:t>
            </a:r>
            <a:r>
              <a:rPr lang="uk-UA" dirty="0" err="1" smtClean="0"/>
              <a:t>слов»яни</a:t>
            </a:r>
            <a:r>
              <a:rPr lang="uk-UA" dirty="0" smtClean="0"/>
              <a:t>).</a:t>
            </a:r>
            <a:r>
              <a:rPr lang="uk-UA" b="1" u="sng" dirty="0">
                <a:solidFill>
                  <a:srgbClr val="FFFF00"/>
                </a:solidFill>
              </a:rPr>
              <a:t> </a:t>
            </a:r>
            <a:endParaRPr lang="uk-UA" b="1" u="sng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endParaRPr lang="uk-UA" b="1" u="sng" dirty="0" smtClean="0">
              <a:solidFill>
                <a:srgbClr val="FFFF00"/>
              </a:solidFill>
            </a:endParaRPr>
          </a:p>
          <a:p>
            <a:pPr marL="137160" indent="0">
              <a:buNone/>
            </a:pPr>
            <a:r>
              <a:rPr lang="uk-UA" b="1" u="sng" dirty="0" smtClean="0">
                <a:solidFill>
                  <a:srgbClr val="FFFF00"/>
                </a:solidFill>
              </a:rPr>
              <a:t>Нацизм</a:t>
            </a:r>
            <a:r>
              <a:rPr lang="uk-UA" dirty="0" smtClean="0"/>
              <a:t> </a:t>
            </a:r>
            <a:r>
              <a:rPr lang="uk-UA" dirty="0"/>
              <a:t>– німецька форма фашизму, яка проголосила політику расизму, народного суспільства, культ </a:t>
            </a:r>
            <a:r>
              <a:rPr lang="uk-UA" dirty="0" err="1"/>
              <a:t>фюрера</a:t>
            </a:r>
            <a:r>
              <a:rPr lang="uk-UA" dirty="0"/>
              <a:t>, </a:t>
            </a:r>
            <a:r>
              <a:rPr lang="uk-UA" dirty="0" err="1"/>
              <a:t>антисемитизм</a:t>
            </a:r>
            <a:r>
              <a:rPr lang="uk-UA" dirty="0"/>
              <a:t>, антикомунізм, військової експансії.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9807" y="2297010"/>
            <a:ext cx="4036024" cy="3025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64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>
            <a:normAutofit/>
          </a:bodyPr>
          <a:lstStyle/>
          <a:p>
            <a:r>
              <a:rPr lang="uk-UA" sz="4400" dirty="0"/>
              <a:t>Програмні засади нацизму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836712"/>
            <a:ext cx="4680520" cy="6021288"/>
          </a:xfrm>
        </p:spPr>
        <p:txBody>
          <a:bodyPr>
            <a:normAutofit fontScale="55000" lnSpcReduction="20000"/>
          </a:bodyPr>
          <a:lstStyle/>
          <a:p>
            <a:pPr algn="just">
              <a:spcBef>
                <a:spcPct val="25000"/>
              </a:spcBef>
              <a:buFont typeface="Wingdings" pitchFamily="2" charset="2"/>
              <a:buChar char="v"/>
            </a:pPr>
            <a:r>
              <a:rPr lang="uk-UA" sz="3300" b="1" dirty="0">
                <a:solidFill>
                  <a:srgbClr val="FFFF00"/>
                </a:solidFill>
              </a:rPr>
              <a:t>відновлення могутності Німеччини шляхом об'єднання всіх німців; </a:t>
            </a:r>
            <a:endParaRPr lang="uk-UA" sz="3300" b="1" dirty="0" smtClean="0">
              <a:solidFill>
                <a:srgbClr val="FFFF00"/>
              </a:solidFill>
            </a:endParaRPr>
          </a:p>
          <a:p>
            <a:pPr algn="just">
              <a:spcBef>
                <a:spcPct val="25000"/>
              </a:spcBef>
              <a:buFont typeface="Wingdings" pitchFamily="2" charset="2"/>
              <a:buChar char="v"/>
            </a:pPr>
            <a:r>
              <a:rPr lang="uk-UA" sz="3300" b="1" dirty="0" smtClean="0">
                <a:solidFill>
                  <a:srgbClr val="FFFF00"/>
                </a:solidFill>
              </a:rPr>
              <a:t>утвердження </a:t>
            </a:r>
            <a:r>
              <a:rPr lang="uk-UA" sz="3300" b="1" dirty="0">
                <a:solidFill>
                  <a:srgbClr val="FFFF00"/>
                </a:solidFill>
              </a:rPr>
              <a:t>панування Німецької імперії в Європі, головним чином на слов'янських землях; </a:t>
            </a:r>
            <a:endParaRPr lang="uk-UA" sz="3300" b="1" dirty="0" smtClean="0">
              <a:solidFill>
                <a:srgbClr val="FFFF00"/>
              </a:solidFill>
            </a:endParaRPr>
          </a:p>
          <a:p>
            <a:pPr algn="just">
              <a:spcBef>
                <a:spcPct val="25000"/>
              </a:spcBef>
              <a:buFont typeface="Wingdings" pitchFamily="2" charset="2"/>
              <a:buChar char="v"/>
            </a:pPr>
            <a:r>
              <a:rPr lang="uk-UA" sz="3300" b="1" dirty="0" smtClean="0">
                <a:solidFill>
                  <a:srgbClr val="FFFF00"/>
                </a:solidFill>
              </a:rPr>
              <a:t>очищення </a:t>
            </a:r>
            <a:r>
              <a:rPr lang="uk-UA" sz="3300" b="1" dirty="0">
                <a:solidFill>
                  <a:srgbClr val="FFFF00"/>
                </a:solidFill>
              </a:rPr>
              <a:t>німецької території від «інородців», перш за все євреїв; </a:t>
            </a:r>
            <a:endParaRPr lang="uk-UA" sz="3300" b="1" dirty="0" smtClean="0">
              <a:solidFill>
                <a:srgbClr val="FFFF00"/>
              </a:solidFill>
            </a:endParaRPr>
          </a:p>
          <a:p>
            <a:pPr algn="just">
              <a:spcBef>
                <a:spcPct val="25000"/>
              </a:spcBef>
              <a:buFont typeface="Wingdings" pitchFamily="2" charset="2"/>
              <a:buChar char="v"/>
            </a:pPr>
            <a:r>
              <a:rPr lang="uk-UA" sz="3300" b="1" dirty="0" smtClean="0">
                <a:solidFill>
                  <a:srgbClr val="FFFF00"/>
                </a:solidFill>
              </a:rPr>
              <a:t>ліквідація </a:t>
            </a:r>
            <a:r>
              <a:rPr lang="uk-UA" sz="3300" b="1" dirty="0">
                <a:solidFill>
                  <a:srgbClr val="FFFF00"/>
                </a:solidFill>
              </a:rPr>
              <a:t>парламентського режиму, заміна його відповідною німецькому духу вертикальною ієрархією, при якій воля народу уособлюється в особі вождя, який наділений абсолютною владою; </a:t>
            </a:r>
            <a:endParaRPr lang="uk-UA" sz="3300" b="1" dirty="0" smtClean="0">
              <a:solidFill>
                <a:srgbClr val="FFFF00"/>
              </a:solidFill>
            </a:endParaRPr>
          </a:p>
          <a:p>
            <a:pPr algn="just">
              <a:spcBef>
                <a:spcPct val="25000"/>
              </a:spcBef>
              <a:buFont typeface="Wingdings" pitchFamily="2" charset="2"/>
              <a:buChar char="v"/>
            </a:pPr>
            <a:r>
              <a:rPr lang="uk-UA" sz="3300" b="1" dirty="0" smtClean="0">
                <a:solidFill>
                  <a:srgbClr val="FFFF00"/>
                </a:solidFill>
              </a:rPr>
              <a:t>звільнення </a:t>
            </a:r>
            <a:r>
              <a:rPr lang="uk-UA" sz="3300" b="1" dirty="0">
                <a:solidFill>
                  <a:srgbClr val="FFFF00"/>
                </a:solidFill>
              </a:rPr>
              <a:t>народу від диктату світового фінансового капіталу і всебічна підтримка дрібного та ремісничого виробництва, творчості осіб вільних професій.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4584" y="2563260"/>
            <a:ext cx="3566469" cy="249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4849449"/>
            <a:ext cx="3672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1400" dirty="0">
                <a:latin typeface="Courier New" pitchFamily="49" charset="0"/>
                <a:cs typeface="Courier New" pitchFamily="49" charset="0"/>
              </a:rPr>
              <a:t>Гітлер на з'їзді нацистської партії в момент прийняття програми, Нюрнбергг, 1933 р.</a:t>
            </a:r>
            <a:endParaRPr lang="ru-RU" sz="14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0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539588" y="2780928"/>
            <a:ext cx="3816424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u="sng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ІДЕОЛОГІЯ</a:t>
            </a:r>
          </a:p>
          <a:p>
            <a:pPr algn="ctr"/>
            <a:r>
              <a:rPr lang="uk-UA" b="1" u="sng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нацизму</a:t>
            </a:r>
            <a:endParaRPr lang="ru-RU" b="1" u="sng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992" y="264814"/>
            <a:ext cx="2471775" cy="1571625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Націоналізм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059832" y="264814"/>
            <a:ext cx="2715766" cy="157162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Антисемитизм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444208" y="285750"/>
            <a:ext cx="2699792" cy="15716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Пангерманізм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0987" y="5056078"/>
            <a:ext cx="2678805" cy="1557337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Расизм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27455" y="5013215"/>
            <a:ext cx="2840690" cy="164306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Панування</a:t>
            </a:r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арійської</a:t>
            </a:r>
            <a:r>
              <a:rPr lang="ru-RU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раси</a:t>
            </a:r>
            <a:endParaRPr lang="ru-RU" b="1" dirty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543948" y="5013215"/>
            <a:ext cx="2500312" cy="1643062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</a:t>
            </a:r>
            <a:r>
              <a:rPr lang="en-US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Drang</a:t>
            </a:r>
            <a:r>
              <a:rPr lang="en-US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nach</a:t>
            </a:r>
            <a:r>
              <a:rPr lang="en-US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Osten</a:t>
            </a:r>
            <a:r>
              <a:rPr lang="ru-RU" b="1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»</a:t>
            </a:r>
          </a:p>
        </p:txBody>
      </p:sp>
      <p:sp>
        <p:nvSpPr>
          <p:cNvPr id="6" name="Стрелка вправо 5"/>
          <p:cNvSpPr/>
          <p:nvPr/>
        </p:nvSpPr>
        <p:spPr>
          <a:xfrm>
            <a:off x="2699792" y="5733256"/>
            <a:ext cx="288032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>
            <a:stCxn id="5" idx="0"/>
          </p:cNvCxnSpPr>
          <p:nvPr/>
        </p:nvCxnSpPr>
        <p:spPr>
          <a:xfrm flipV="1">
            <a:off x="4447800" y="1700808"/>
            <a:ext cx="250046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0"/>
          </p:cNvCxnSpPr>
          <p:nvPr/>
        </p:nvCxnSpPr>
        <p:spPr>
          <a:xfrm flipH="1" flipV="1">
            <a:off x="1835696" y="1836439"/>
            <a:ext cx="2612104" cy="9444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5" idx="0"/>
          </p:cNvCxnSpPr>
          <p:nvPr/>
        </p:nvCxnSpPr>
        <p:spPr>
          <a:xfrm flipH="1" flipV="1">
            <a:off x="4417715" y="1857375"/>
            <a:ext cx="30085" cy="9235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4"/>
          </p:cNvCxnSpPr>
          <p:nvPr/>
        </p:nvCxnSpPr>
        <p:spPr>
          <a:xfrm flipH="1">
            <a:off x="2184326" y="3861048"/>
            <a:ext cx="2263474" cy="12961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4"/>
          </p:cNvCxnSpPr>
          <p:nvPr/>
        </p:nvCxnSpPr>
        <p:spPr>
          <a:xfrm>
            <a:off x="4447800" y="3861048"/>
            <a:ext cx="2631929" cy="11521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5" idx="4"/>
          </p:cNvCxnSpPr>
          <p:nvPr/>
        </p:nvCxnSpPr>
        <p:spPr>
          <a:xfrm flipH="1">
            <a:off x="4417715" y="3861048"/>
            <a:ext cx="30085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95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Формування нацистської ідеології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25144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uk-UA" sz="2400" b="1" u="sng" dirty="0" smtClean="0"/>
              <a:t>Що потрібно, на вашу думку, було зробити, щоб всі німці думали по – нацистські?</a:t>
            </a:r>
          </a:p>
          <a:p>
            <a:pPr marL="137160" indent="0">
              <a:buNone/>
            </a:pPr>
            <a:endParaRPr lang="uk-UA" sz="2400" b="1" u="sng" dirty="0" smtClean="0"/>
          </a:p>
          <a:p>
            <a:pPr marL="137160" indent="0">
              <a:buNone/>
            </a:pPr>
            <a:endParaRPr lang="uk-UA" sz="1600" dirty="0" smtClean="0"/>
          </a:p>
          <a:p>
            <a:pPr marL="137160" indent="0" algn="r">
              <a:buNone/>
            </a:pPr>
            <a:endParaRPr lang="uk-UA" sz="1600" dirty="0"/>
          </a:p>
          <a:p>
            <a:pPr marL="137160" indent="0" algn="r">
              <a:buNone/>
            </a:pPr>
            <a:endParaRPr lang="uk-UA" sz="1600" dirty="0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uk-UA" sz="2800" b="1" u="sng" dirty="0">
                <a:solidFill>
                  <a:srgbClr val="FFFF00"/>
                </a:solidFill>
              </a:rPr>
              <a:t>«Той, хто починає зі спалення книг, може закінчити спаленням людей»</a:t>
            </a:r>
          </a:p>
          <a:p>
            <a:pPr marL="137160" indent="0" algn="r">
              <a:buNone/>
            </a:pPr>
            <a:r>
              <a:rPr lang="uk-UA" sz="1800" dirty="0" smtClean="0"/>
              <a:t>Г.Гейне</a:t>
            </a:r>
          </a:p>
          <a:p>
            <a:pPr marL="137160" indent="0" algn="just">
              <a:buNone/>
            </a:pPr>
            <a:r>
              <a:rPr lang="uk-UA" sz="2800" dirty="0" smtClean="0"/>
              <a:t>10.05.1933р </a:t>
            </a:r>
            <a:r>
              <a:rPr lang="uk-UA" sz="2800" dirty="0"/>
              <a:t>– публічне спалення нацистами на площі біля Берлінського університету книг, написаних «</a:t>
            </a:r>
            <a:r>
              <a:rPr lang="uk-UA" sz="2800" dirty="0" err="1"/>
              <a:t>неарійцями</a:t>
            </a:r>
            <a:r>
              <a:rPr lang="uk-UA" sz="2800" dirty="0"/>
              <a:t>»</a:t>
            </a:r>
            <a:endParaRPr lang="ru-RU" sz="2800" dirty="0"/>
          </a:p>
          <a:p>
            <a:pPr marL="137160" indent="0" algn="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2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31" y="1556791"/>
            <a:ext cx="7860809" cy="49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/>
              <a:t>Формування нацистської ідеології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88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Політика антисемітизму</a:t>
            </a:r>
            <a:endParaRPr lang="uk-UA" dirty="0"/>
          </a:p>
        </p:txBody>
      </p:sp>
      <p:pic>
        <p:nvPicPr>
          <p:cNvPr id="1026" name="Picture 2" descr="D:\Мои документи\Школа\Історія\10 клас\Наочність 10\Всесвітня історія\250px-Bundesarchiv_Bild_183-S62600,_Adolf_Hitler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412776"/>
            <a:ext cx="3888432" cy="519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283968" y="1412776"/>
            <a:ext cx="4680520" cy="5184576"/>
          </a:xfrm>
        </p:spPr>
        <p:txBody>
          <a:bodyPr>
            <a:normAutofit fontScale="77500" lnSpcReduction="20000"/>
          </a:bodyPr>
          <a:lstStyle/>
          <a:p>
            <a:r>
              <a:rPr lang="uk-UA" sz="2900" b="1" u="sng" dirty="0" smtClean="0">
                <a:solidFill>
                  <a:srgbClr val="FFFF00"/>
                </a:solidFill>
              </a:rPr>
              <a:t>Антисемітизм </a:t>
            </a:r>
            <a:r>
              <a:rPr lang="uk-UA" sz="2900" b="1" dirty="0" smtClean="0"/>
              <a:t>– політика гітлерівського уряду, спрямована проти євреїв.</a:t>
            </a:r>
          </a:p>
          <a:p>
            <a:r>
              <a:rPr lang="ru-RU" dirty="0" err="1"/>
              <a:t>Євреям</a:t>
            </a:r>
            <a:r>
              <a:rPr lang="ru-RU" dirty="0"/>
              <a:t> </a:t>
            </a:r>
            <a:r>
              <a:rPr lang="ru-RU" b="1" u="sng" dirty="0" err="1">
                <a:solidFill>
                  <a:srgbClr val="FFFF00"/>
                </a:solidFill>
              </a:rPr>
              <a:t>було</a:t>
            </a:r>
            <a:r>
              <a:rPr lang="ru-RU" b="1" u="sng" dirty="0">
                <a:solidFill>
                  <a:srgbClr val="FFFF00"/>
                </a:solidFill>
              </a:rPr>
              <a:t> заборонено </a:t>
            </a:r>
            <a:r>
              <a:rPr lang="ru-RU" dirty="0" err="1"/>
              <a:t>займатися</a:t>
            </a:r>
            <a:r>
              <a:rPr lang="ru-RU" dirty="0"/>
              <a:t> </a:t>
            </a:r>
            <a:r>
              <a:rPr lang="ru-RU" dirty="0" err="1"/>
              <a:t>громадськими</a:t>
            </a:r>
            <a:r>
              <a:rPr lang="ru-RU" dirty="0"/>
              <a:t> справами, </a:t>
            </a:r>
            <a:r>
              <a:rPr lang="ru-RU" dirty="0" err="1"/>
              <a:t>викладати</a:t>
            </a:r>
            <a:r>
              <a:rPr lang="ru-RU" dirty="0"/>
              <a:t> в школах і </a:t>
            </a:r>
            <a:r>
              <a:rPr lang="ru-RU" dirty="0" err="1"/>
              <a:t>університетах</a:t>
            </a:r>
            <a:r>
              <a:rPr lang="ru-RU" dirty="0"/>
              <a:t>, </a:t>
            </a:r>
            <a:r>
              <a:rPr lang="ru-RU" dirty="0" err="1"/>
              <a:t>практикувати</a:t>
            </a:r>
            <a:r>
              <a:rPr lang="ru-RU" dirty="0"/>
              <a:t> </a:t>
            </a:r>
            <a:r>
              <a:rPr lang="ru-RU" dirty="0" err="1"/>
              <a:t>лікарями</a:t>
            </a:r>
            <a:r>
              <a:rPr lang="ru-RU" dirty="0"/>
              <a:t>, стоматологами і юристами, в </a:t>
            </a:r>
            <a:r>
              <a:rPr lang="ru-RU" dirty="0" err="1"/>
              <a:t>їхніх</a:t>
            </a:r>
            <a:r>
              <a:rPr lang="ru-RU" dirty="0"/>
              <a:t> паспортах ставили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позначки</a:t>
            </a:r>
            <a:r>
              <a:rPr lang="ru-RU" dirty="0"/>
              <a:t> й </a:t>
            </a:r>
            <a:r>
              <a:rPr lang="ru-RU" dirty="0" err="1"/>
              <a:t>усім</a:t>
            </a:r>
            <a:r>
              <a:rPr lang="ru-RU" dirty="0"/>
              <a:t> </a:t>
            </a:r>
            <a:r>
              <a:rPr lang="ru-RU" dirty="0" err="1"/>
              <a:t>жінкам</a:t>
            </a:r>
            <a:r>
              <a:rPr lang="ru-RU" dirty="0"/>
              <a:t> </a:t>
            </a:r>
            <a:r>
              <a:rPr lang="ru-RU" dirty="0" err="1"/>
              <a:t>дописували</a:t>
            </a:r>
            <a:r>
              <a:rPr lang="ru-RU" dirty="0"/>
              <a:t> </a:t>
            </a:r>
            <a:r>
              <a:rPr lang="ru-RU" dirty="0" err="1"/>
              <a:t>ім'я</a:t>
            </a:r>
            <a:r>
              <a:rPr lang="ru-RU" dirty="0"/>
              <a:t> Сара, а </a:t>
            </a:r>
            <a:r>
              <a:rPr lang="ru-RU" dirty="0" err="1"/>
              <a:t>чоловікам</a:t>
            </a:r>
            <a:r>
              <a:rPr lang="ru-RU" dirty="0"/>
              <a:t> - </a:t>
            </a:r>
            <a:r>
              <a:rPr lang="ru-RU" dirty="0" err="1"/>
              <a:t>Ізраїль</a:t>
            </a:r>
            <a:r>
              <a:rPr lang="ru-RU" dirty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/>
              <a:t>квітні</a:t>
            </a:r>
            <a:r>
              <a:rPr lang="ru-RU" dirty="0"/>
              <a:t> 1933 р. НСДАП закликала до бойкоту </a:t>
            </a:r>
            <a:r>
              <a:rPr lang="ru-RU" dirty="0" err="1"/>
              <a:t>єврейських</a:t>
            </a:r>
            <a:r>
              <a:rPr lang="ru-RU" dirty="0"/>
              <a:t> </a:t>
            </a:r>
            <a:r>
              <a:rPr lang="ru-RU" dirty="0" err="1"/>
              <a:t>магазинів</a:t>
            </a:r>
            <a:r>
              <a:rPr lang="ru-RU" dirty="0"/>
              <a:t> і </a:t>
            </a:r>
            <a:r>
              <a:rPr lang="ru-RU" dirty="0" err="1" smtClean="0"/>
              <a:t>фірм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</a:t>
            </a:r>
            <a:r>
              <a:rPr lang="ru-RU" dirty="0" err="1" smtClean="0"/>
              <a:t>ніч</a:t>
            </a:r>
            <a:r>
              <a:rPr lang="ru-RU" dirty="0" smtClean="0"/>
              <a:t> </a:t>
            </a:r>
            <a:r>
              <a:rPr lang="ru-RU" dirty="0"/>
              <a:t>з 9 на 10 листопада 1938 р. </a:t>
            </a:r>
            <a:r>
              <a:rPr lang="ru-RU" dirty="0" err="1"/>
              <a:t>нацисти</a:t>
            </a:r>
            <a:r>
              <a:rPr lang="ru-RU" dirty="0"/>
              <a:t> </a:t>
            </a:r>
            <a:r>
              <a:rPr lang="ru-RU" dirty="0" err="1"/>
              <a:t>влаштували</a:t>
            </a:r>
            <a:r>
              <a:rPr lang="ru-RU" dirty="0"/>
              <a:t> </a:t>
            </a:r>
            <a:r>
              <a:rPr lang="ru-RU" dirty="0" err="1"/>
              <a:t>різню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увійшла</a:t>
            </a:r>
            <a:r>
              <a:rPr lang="ru-RU" dirty="0"/>
              <a:t> в </a:t>
            </a:r>
            <a:r>
              <a:rPr lang="ru-RU" dirty="0" err="1"/>
              <a:t>історію</a:t>
            </a:r>
            <a:r>
              <a:rPr lang="ru-RU" dirty="0"/>
              <a:t> як «</a:t>
            </a:r>
            <a:r>
              <a:rPr lang="ru-RU" dirty="0" err="1"/>
              <a:t>кришталева</a:t>
            </a:r>
            <a:r>
              <a:rPr lang="ru-RU" dirty="0"/>
              <a:t> </a:t>
            </a:r>
            <a:r>
              <a:rPr lang="ru-RU" dirty="0" err="1"/>
              <a:t>ніч</a:t>
            </a:r>
            <a:r>
              <a:rPr lang="ru-RU" dirty="0" smtClean="0"/>
              <a:t>» та </a:t>
            </a:r>
            <a:r>
              <a:rPr lang="ru-RU" dirty="0" err="1" smtClean="0"/>
              <a:t>примусили</a:t>
            </a:r>
            <a:r>
              <a:rPr lang="ru-RU" dirty="0" smtClean="0"/>
              <a:t> </a:t>
            </a:r>
            <a:r>
              <a:rPr lang="ru-RU" dirty="0" err="1" smtClean="0"/>
              <a:t>євреїв</a:t>
            </a:r>
            <a:r>
              <a:rPr lang="ru-RU" dirty="0" smtClean="0"/>
              <a:t> </a:t>
            </a:r>
            <a:r>
              <a:rPr lang="ru-RU" dirty="0" err="1" smtClean="0"/>
              <a:t>сплатити</a:t>
            </a:r>
            <a:r>
              <a:rPr lang="ru-RU" dirty="0" smtClean="0"/>
              <a:t> </a:t>
            </a:r>
            <a:r>
              <a:rPr lang="ru-RU" dirty="0" err="1" smtClean="0"/>
              <a:t>контрибуцію</a:t>
            </a:r>
            <a:r>
              <a:rPr lang="ru-RU" dirty="0" smtClean="0"/>
              <a:t> в 1 млрд марок.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91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Політика геноциду </a:t>
            </a:r>
            <a:r>
              <a:rPr lang="uk-UA" dirty="0" err="1" smtClean="0"/>
              <a:t>гутлерівського</a:t>
            </a:r>
            <a:r>
              <a:rPr lang="uk-UA" dirty="0" smtClean="0"/>
              <a:t> уряду </a:t>
            </a:r>
            <a:endParaRPr lang="uk-UA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489" y="1544672"/>
            <a:ext cx="3362660" cy="453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>
            <a:normAutofit fontScale="85000" lnSpcReduction="20000"/>
          </a:bodyPr>
          <a:lstStyle/>
          <a:p>
            <a:r>
              <a:rPr lang="uk-UA" b="1" u="sng" dirty="0" smtClean="0">
                <a:solidFill>
                  <a:srgbClr val="FFFF00"/>
                </a:solidFill>
              </a:rPr>
              <a:t>Геноцид</a:t>
            </a:r>
            <a:r>
              <a:rPr lang="uk-UA" dirty="0" smtClean="0"/>
              <a:t> – повне або часткове знищення національної, етнічної, расової, релігійної групи людей. </a:t>
            </a:r>
          </a:p>
          <a:p>
            <a:r>
              <a:rPr lang="uk-UA" dirty="0" smtClean="0"/>
              <a:t>Проведення </a:t>
            </a:r>
            <a:r>
              <a:rPr lang="uk-UA" b="1" u="sng" dirty="0" err="1" smtClean="0">
                <a:solidFill>
                  <a:srgbClr val="FFFF00"/>
                </a:solidFill>
              </a:rPr>
              <a:t>автаназії</a:t>
            </a:r>
            <a:r>
              <a:rPr lang="uk-UA" dirty="0" smtClean="0"/>
              <a:t> ( до 1941р. – 70 </a:t>
            </a:r>
            <a:r>
              <a:rPr lang="uk-UA" dirty="0" err="1" smtClean="0"/>
              <a:t>тис.чол</a:t>
            </a:r>
            <a:r>
              <a:rPr lang="uk-UA" dirty="0" smtClean="0"/>
              <a:t>);</a:t>
            </a:r>
          </a:p>
          <a:p>
            <a:r>
              <a:rPr lang="uk-UA" dirty="0" smtClean="0"/>
              <a:t>Примусова </a:t>
            </a:r>
            <a:r>
              <a:rPr lang="uk-UA" b="1" u="sng" dirty="0" smtClean="0">
                <a:solidFill>
                  <a:srgbClr val="FFFF00"/>
                </a:solidFill>
              </a:rPr>
              <a:t>стерилізація</a:t>
            </a:r>
            <a:r>
              <a:rPr lang="uk-UA" dirty="0" smtClean="0"/>
              <a:t> ( 1934 – 1939рр.- 320тис.чол);</a:t>
            </a:r>
          </a:p>
          <a:p>
            <a:r>
              <a:rPr lang="uk-UA" dirty="0" smtClean="0"/>
              <a:t>Створення спеціальних закритих районів – </a:t>
            </a:r>
            <a:r>
              <a:rPr lang="uk-UA" b="1" u="sng" dirty="0" err="1" smtClean="0">
                <a:solidFill>
                  <a:srgbClr val="FFFF00"/>
                </a:solidFill>
              </a:rPr>
              <a:t>гето</a:t>
            </a:r>
            <a:r>
              <a:rPr lang="uk-UA" b="1" u="sng" dirty="0" smtClean="0">
                <a:solidFill>
                  <a:srgbClr val="FFFF00"/>
                </a:solidFill>
              </a:rPr>
              <a:t>.</a:t>
            </a:r>
          </a:p>
          <a:p>
            <a:r>
              <a:rPr lang="uk-UA" dirty="0" smtClean="0"/>
              <a:t>Створення </a:t>
            </a:r>
            <a:r>
              <a:rPr lang="uk-UA" b="1" u="sng" dirty="0" smtClean="0">
                <a:solidFill>
                  <a:srgbClr val="FFFF00"/>
                </a:solidFill>
              </a:rPr>
              <a:t>концентраційних таборів </a:t>
            </a:r>
            <a:r>
              <a:rPr lang="uk-UA" dirty="0" smtClean="0"/>
              <a:t>( </a:t>
            </a:r>
            <a:r>
              <a:rPr lang="uk-UA" dirty="0" err="1" smtClean="0"/>
              <a:t>Дахау</a:t>
            </a:r>
            <a:r>
              <a:rPr lang="uk-UA" dirty="0" smtClean="0"/>
              <a:t> ).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165304"/>
            <a:ext cx="12192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8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2242"/>
            <a:ext cx="5292080" cy="677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436096" y="404664"/>
            <a:ext cx="3606552" cy="5750099"/>
          </a:xfrm>
        </p:spPr>
        <p:txBody>
          <a:bodyPr>
            <a:normAutofit/>
          </a:bodyPr>
          <a:lstStyle/>
          <a:p>
            <a:r>
              <a:rPr lang="uk-UA" sz="2400" b="1" dirty="0" smtClean="0"/>
              <a:t>На основі карти визначте території, які були втрачені </a:t>
            </a:r>
            <a:r>
              <a:rPr lang="uk-UA" sz="2400" b="1" dirty="0"/>
              <a:t>Н</a:t>
            </a:r>
            <a:r>
              <a:rPr lang="uk-UA" sz="2400" b="1" dirty="0" smtClean="0"/>
              <a:t>імеччиною за умовами Версальського договору?</a:t>
            </a:r>
          </a:p>
          <a:p>
            <a:pPr marL="137160" indent="0">
              <a:buNone/>
            </a:pPr>
            <a:endParaRPr lang="uk-UA" sz="2400" b="1" dirty="0" smtClean="0"/>
          </a:p>
          <a:p>
            <a:r>
              <a:rPr lang="uk-UA" sz="2400" b="1" dirty="0" smtClean="0"/>
              <a:t>Які завдання в сфері зовнішньої політики ставили нацисти в першу чергу?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57901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Зовнішня політика Німеччини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1933 – 1935рр: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Відміна всіх обмежень на переозброєння армії;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Введення загальної військової повинності;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Зняття обмежень на морські озброєння;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Введення військ у демілітаризовану Рейнську область. 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rgbClr val="FFFF00"/>
                </a:solidFill>
              </a:rPr>
              <a:t>1936 – 1939рр: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1936р. – участь у громадянській війні в Іспанії;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1938р – приєднання ( аншлюс ) Австрії;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1939р. – окупація Чехословаччини;</a:t>
            </a:r>
          </a:p>
          <a:p>
            <a:pPr>
              <a:buFont typeface="Wingdings" pitchFamily="2" charset="2"/>
              <a:buChar char="v"/>
            </a:pPr>
            <a:r>
              <a:rPr lang="uk-UA" b="1" dirty="0" smtClean="0"/>
              <a:t>01.09.1939р. – напад Німеччини на Польщу. Початок Другої світової війни.</a:t>
            </a:r>
            <a:endParaRPr lang="ru-RU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 flipH="1">
            <a:off x="1475656" y="2564904"/>
            <a:ext cx="2448272" cy="21602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3923928" y="2564904"/>
            <a:ext cx="144016" cy="115212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923928" y="2564904"/>
            <a:ext cx="641117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923928" y="2564904"/>
            <a:ext cx="1008112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0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uk-UA" dirty="0" smtClean="0"/>
              <a:t>Встановлення нацистської диктатури в Німеччині.</a:t>
            </a:r>
          </a:p>
          <a:p>
            <a:pPr marL="514350" indent="-514350">
              <a:buAutoNum type="arabicPeriod"/>
            </a:pPr>
            <a:r>
              <a:rPr lang="uk-UA" dirty="0" smtClean="0"/>
              <a:t>Економічна, соціальна та ідеологічна політика гітлерівського режиму.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731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37160" indent="0" algn="just">
              <a:buNone/>
            </a:pPr>
            <a:r>
              <a:rPr lang="uk-UA" dirty="0">
                <a:solidFill>
                  <a:srgbClr val="FFFF00"/>
                </a:solidFill>
              </a:rPr>
              <a:t>«… Переможці </a:t>
            </a:r>
            <a:r>
              <a:rPr lang="uk-UA" dirty="0" err="1">
                <a:solidFill>
                  <a:srgbClr val="FFFF00"/>
                </a:solidFill>
              </a:rPr>
              <a:t>нав»язали</a:t>
            </a:r>
            <a:r>
              <a:rPr lang="uk-UA" dirty="0">
                <a:solidFill>
                  <a:srgbClr val="FFFF00"/>
                </a:solidFill>
              </a:rPr>
              <a:t> німцям усе те, що було ідеалом, до якого здавна прагнули ліберальні країни Заходу… У національному житті німецького народу утворилася порожнеча… </a:t>
            </a:r>
            <a:r>
              <a:rPr lang="uk-UA" dirty="0" err="1">
                <a:solidFill>
                  <a:srgbClr val="FFFF00"/>
                </a:solidFill>
              </a:rPr>
              <a:t>Веймарська</a:t>
            </a:r>
            <a:r>
              <a:rPr lang="uk-UA" dirty="0">
                <a:solidFill>
                  <a:srgbClr val="FFFF00"/>
                </a:solidFill>
              </a:rPr>
              <a:t> республіка за всіх її чеснот і </a:t>
            </a:r>
            <a:r>
              <a:rPr lang="uk-UA" dirty="0" err="1">
                <a:solidFill>
                  <a:srgbClr val="FFFF00"/>
                </a:solidFill>
              </a:rPr>
              <a:t>досконалостей</a:t>
            </a:r>
            <a:r>
              <a:rPr lang="uk-UA" dirty="0">
                <a:solidFill>
                  <a:srgbClr val="FFFF00"/>
                </a:solidFill>
              </a:rPr>
              <a:t> розглядалась як щось </a:t>
            </a:r>
            <a:r>
              <a:rPr lang="uk-UA" dirty="0" err="1">
                <a:solidFill>
                  <a:srgbClr val="FFFF00"/>
                </a:solidFill>
              </a:rPr>
              <a:t>нав»язане</a:t>
            </a:r>
            <a:r>
              <a:rPr lang="uk-UA" dirty="0">
                <a:solidFill>
                  <a:srgbClr val="FFFF00"/>
                </a:solidFill>
              </a:rPr>
              <a:t> ворогом… Порожнеча розкрилася і через деякий час у цю порожнечу вступив неприборканий маніяк, носій і виразник найбільш злісних почуттів, які коли – </a:t>
            </a:r>
            <a:r>
              <a:rPr lang="uk-UA" dirty="0" err="1">
                <a:solidFill>
                  <a:srgbClr val="FFFF00"/>
                </a:solidFill>
              </a:rPr>
              <a:t>небудь</a:t>
            </a:r>
            <a:r>
              <a:rPr lang="uk-UA" dirty="0">
                <a:solidFill>
                  <a:srgbClr val="FFFF00"/>
                </a:solidFill>
              </a:rPr>
              <a:t> </a:t>
            </a:r>
            <a:r>
              <a:rPr lang="uk-UA" dirty="0" err="1">
                <a:solidFill>
                  <a:srgbClr val="FFFF00"/>
                </a:solidFill>
              </a:rPr>
              <a:t>роз»їдали</a:t>
            </a:r>
            <a:r>
              <a:rPr lang="uk-UA" dirty="0">
                <a:solidFill>
                  <a:srgbClr val="FFFF00"/>
                </a:solidFill>
              </a:rPr>
              <a:t> людське серце…»</a:t>
            </a:r>
          </a:p>
          <a:p>
            <a:pPr marL="137160" indent="0" algn="r">
              <a:buNone/>
            </a:pPr>
            <a:r>
              <a:rPr lang="uk-UA" sz="1500" dirty="0"/>
              <a:t>У.Черчіль</a:t>
            </a:r>
          </a:p>
          <a:p>
            <a:pPr marL="137160" indent="0" algn="r">
              <a:buNone/>
            </a:pPr>
            <a:endParaRPr lang="uk-UA" sz="1500" dirty="0"/>
          </a:p>
          <a:p>
            <a:pPr marL="137160" indent="0" algn="r">
              <a:buNone/>
            </a:pPr>
            <a:endParaRPr lang="uk-UA" sz="1500" dirty="0"/>
          </a:p>
          <a:p>
            <a:pPr marL="480060" indent="-342900" algn="just">
              <a:buAutoNum type="arabicPeriod"/>
            </a:pPr>
            <a:r>
              <a:rPr lang="uk-UA" sz="1900" dirty="0"/>
              <a:t>Про яку людину говорить У.Черчіль? </a:t>
            </a:r>
          </a:p>
          <a:p>
            <a:pPr marL="480060" indent="-342900" algn="just">
              <a:buAutoNum type="arabicPeriod"/>
            </a:pPr>
            <a:r>
              <a:rPr lang="uk-UA" sz="1900" dirty="0"/>
              <a:t>Як У.Черчіль пояснює прихід до влади в Німеччині нацистів?</a:t>
            </a:r>
          </a:p>
          <a:p>
            <a:pPr marL="137160" indent="0" algn="just">
              <a:buNone/>
            </a:pPr>
            <a:r>
              <a:rPr lang="uk-UA" sz="1900" dirty="0"/>
              <a:t> </a:t>
            </a:r>
            <a:endParaRPr lang="ru-RU" sz="1900" dirty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30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Читати опорний конспект;</a:t>
            </a:r>
          </a:p>
          <a:p>
            <a:r>
              <a:rPr lang="uk-UA" dirty="0" smtClean="0"/>
              <a:t>Знати опорні поняття і дати;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Домашнє завдання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31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Опорні поняття і дати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388296" cy="4724400"/>
          </a:xfrm>
        </p:spPr>
        <p:txBody>
          <a:bodyPr>
            <a:normAutofit/>
          </a:bodyPr>
          <a:lstStyle/>
          <a:p>
            <a:r>
              <a:rPr lang="uk-UA" b="1" dirty="0" smtClean="0"/>
              <a:t>Опорні поняття:</a:t>
            </a:r>
          </a:p>
          <a:p>
            <a:r>
              <a:rPr lang="uk-UA" dirty="0" smtClean="0"/>
              <a:t>Нацизм;</a:t>
            </a:r>
          </a:p>
          <a:p>
            <a:r>
              <a:rPr lang="uk-UA" dirty="0" smtClean="0"/>
              <a:t>Антисемітизм;</a:t>
            </a:r>
          </a:p>
          <a:p>
            <a:r>
              <a:rPr lang="uk-UA" dirty="0" smtClean="0"/>
              <a:t>Геноцид;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283968" y="1600200"/>
            <a:ext cx="4707632" cy="4724400"/>
          </a:xfrm>
        </p:spPr>
        <p:txBody>
          <a:bodyPr>
            <a:normAutofit/>
          </a:bodyPr>
          <a:lstStyle/>
          <a:p>
            <a:r>
              <a:rPr lang="uk-UA" b="1" dirty="0" smtClean="0"/>
              <a:t>Опорні дати:</a:t>
            </a:r>
            <a:endParaRPr lang="uk-UA" b="1" dirty="0"/>
          </a:p>
          <a:p>
            <a:r>
              <a:rPr lang="uk-UA" dirty="0"/>
              <a:t>1933 р. </a:t>
            </a:r>
            <a:r>
              <a:rPr lang="uk-UA" dirty="0" smtClean="0"/>
              <a:t>-  </a:t>
            </a:r>
            <a:r>
              <a:rPr lang="uk-UA" dirty="0"/>
              <a:t>в</a:t>
            </a:r>
            <a:r>
              <a:rPr lang="uk-UA" dirty="0" smtClean="0"/>
              <a:t>становлення </a:t>
            </a:r>
            <a:r>
              <a:rPr lang="uk-UA" dirty="0"/>
              <a:t>фашистської диктатури в Німеччині.</a:t>
            </a: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115894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949280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uk-UA" dirty="0" smtClean="0">
                <a:solidFill>
                  <a:srgbClr val="FFFF00"/>
                </a:solidFill>
              </a:rPr>
              <a:t>«… Переможці </a:t>
            </a:r>
            <a:r>
              <a:rPr lang="uk-UA" dirty="0" err="1" smtClean="0">
                <a:solidFill>
                  <a:srgbClr val="FFFF00"/>
                </a:solidFill>
              </a:rPr>
              <a:t>нав»язали</a:t>
            </a:r>
            <a:r>
              <a:rPr lang="uk-UA" dirty="0" smtClean="0">
                <a:solidFill>
                  <a:srgbClr val="FFFF00"/>
                </a:solidFill>
              </a:rPr>
              <a:t> німцям усе те, що було ідеалом, до якого здавна прагнули ліберальні країни Заходу… У національному житті німецького народу утворилася порожнеча… </a:t>
            </a:r>
            <a:r>
              <a:rPr lang="uk-UA" dirty="0" err="1" smtClean="0">
                <a:solidFill>
                  <a:srgbClr val="FFFF00"/>
                </a:solidFill>
              </a:rPr>
              <a:t>Веймарська</a:t>
            </a:r>
            <a:r>
              <a:rPr lang="uk-UA" dirty="0" smtClean="0">
                <a:solidFill>
                  <a:srgbClr val="FFFF00"/>
                </a:solidFill>
              </a:rPr>
              <a:t> республіка за всіх її чеснот і </a:t>
            </a:r>
            <a:r>
              <a:rPr lang="uk-UA" dirty="0" err="1" smtClean="0">
                <a:solidFill>
                  <a:srgbClr val="FFFF00"/>
                </a:solidFill>
              </a:rPr>
              <a:t>досконалостей</a:t>
            </a:r>
            <a:r>
              <a:rPr lang="uk-UA" dirty="0" smtClean="0">
                <a:solidFill>
                  <a:srgbClr val="FFFF00"/>
                </a:solidFill>
              </a:rPr>
              <a:t> розглядалась як щось </a:t>
            </a:r>
            <a:r>
              <a:rPr lang="uk-UA" dirty="0" err="1" smtClean="0">
                <a:solidFill>
                  <a:srgbClr val="FFFF00"/>
                </a:solidFill>
              </a:rPr>
              <a:t>нав»язане</a:t>
            </a:r>
            <a:r>
              <a:rPr lang="uk-UA" dirty="0" smtClean="0">
                <a:solidFill>
                  <a:srgbClr val="FFFF00"/>
                </a:solidFill>
              </a:rPr>
              <a:t> ворогом… Порожнеча розкрилася і через деякий час у цю порожнечу вступив неприборканий маніяк, носій і виразник найбільш злісних почуттів, які коли – </a:t>
            </a:r>
            <a:r>
              <a:rPr lang="uk-UA" dirty="0" err="1" smtClean="0">
                <a:solidFill>
                  <a:srgbClr val="FFFF00"/>
                </a:solidFill>
              </a:rPr>
              <a:t>небудь</a:t>
            </a:r>
            <a:r>
              <a:rPr lang="uk-UA" dirty="0" smtClean="0">
                <a:solidFill>
                  <a:srgbClr val="FFFF00"/>
                </a:solidFill>
              </a:rPr>
              <a:t> </a:t>
            </a:r>
            <a:r>
              <a:rPr lang="uk-UA" dirty="0" err="1" smtClean="0">
                <a:solidFill>
                  <a:srgbClr val="FFFF00"/>
                </a:solidFill>
              </a:rPr>
              <a:t>роз»їдали</a:t>
            </a:r>
            <a:r>
              <a:rPr lang="uk-UA" dirty="0" smtClean="0">
                <a:solidFill>
                  <a:srgbClr val="FFFF00"/>
                </a:solidFill>
              </a:rPr>
              <a:t> людське серце…»</a:t>
            </a:r>
          </a:p>
          <a:p>
            <a:pPr marL="137160" indent="0" algn="r">
              <a:buNone/>
            </a:pPr>
            <a:r>
              <a:rPr lang="uk-UA" sz="1500" dirty="0" smtClean="0"/>
              <a:t>У.Черчіль</a:t>
            </a:r>
          </a:p>
          <a:p>
            <a:pPr marL="137160" indent="0" algn="r">
              <a:buNone/>
            </a:pPr>
            <a:endParaRPr lang="uk-UA" sz="1500" dirty="0" smtClean="0"/>
          </a:p>
          <a:p>
            <a:pPr marL="137160" indent="0" algn="r">
              <a:buNone/>
            </a:pPr>
            <a:endParaRPr lang="uk-UA" sz="1500" dirty="0" smtClean="0"/>
          </a:p>
          <a:p>
            <a:pPr marL="480060" indent="-342900" algn="just">
              <a:buAutoNum type="arabicPeriod"/>
            </a:pPr>
            <a:r>
              <a:rPr lang="uk-UA" sz="1900" dirty="0" smtClean="0"/>
              <a:t>Про яку людину говорить У.Черчіль? </a:t>
            </a:r>
          </a:p>
          <a:p>
            <a:pPr marL="480060" indent="-342900" algn="just">
              <a:buAutoNum type="arabicPeriod"/>
            </a:pPr>
            <a:r>
              <a:rPr lang="uk-UA" sz="1900" dirty="0" smtClean="0"/>
              <a:t>Як У.Черчіль пояснює прихід до влади в Німеччині нацистів?</a:t>
            </a:r>
          </a:p>
          <a:p>
            <a:pPr marL="137160" indent="0" algn="just">
              <a:buNone/>
            </a:pPr>
            <a:r>
              <a:rPr lang="uk-UA" sz="1900" dirty="0" smtClean="0"/>
              <a:t> </a:t>
            </a:r>
            <a:endParaRPr lang="ru-RU" sz="19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Проблемне завдання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82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Які</a:t>
            </a:r>
            <a:r>
              <a:rPr lang="ru-RU" dirty="0"/>
              <a:t> причини і </a:t>
            </a:r>
            <a:r>
              <a:rPr lang="ru-RU" dirty="0" err="1"/>
              <a:t>наслідки</a:t>
            </a:r>
            <a:r>
              <a:rPr lang="ru-RU" dirty="0"/>
              <a:t> </a:t>
            </a:r>
            <a:r>
              <a:rPr lang="ru-RU" dirty="0" err="1"/>
              <a:t>Листопадової</a:t>
            </a:r>
            <a:r>
              <a:rPr lang="ru-RU" dirty="0"/>
              <a:t> </a:t>
            </a:r>
            <a:r>
              <a:rPr lang="ru-RU" dirty="0" err="1"/>
              <a:t>революції</a:t>
            </a:r>
            <a:r>
              <a:rPr lang="ru-RU" dirty="0"/>
              <a:t> 1918 р.?</a:t>
            </a:r>
          </a:p>
          <a:p>
            <a:r>
              <a:rPr lang="ru-RU" dirty="0" smtClean="0"/>
              <a:t>На </a:t>
            </a:r>
            <a:r>
              <a:rPr lang="ru-RU" dirty="0" err="1"/>
              <a:t>яких</a:t>
            </a:r>
            <a:r>
              <a:rPr lang="ru-RU" dirty="0"/>
              <a:t> засадах </a:t>
            </a:r>
            <a:r>
              <a:rPr lang="ru-RU" dirty="0" err="1"/>
              <a:t>було</a:t>
            </a:r>
            <a:r>
              <a:rPr lang="ru-RU" dirty="0"/>
              <a:t> створено </a:t>
            </a:r>
            <a:r>
              <a:rPr lang="ru-RU" dirty="0" err="1"/>
              <a:t>Веймарську</a:t>
            </a:r>
            <a:r>
              <a:rPr lang="ru-RU" dirty="0"/>
              <a:t> </a:t>
            </a:r>
            <a:r>
              <a:rPr lang="ru-RU" dirty="0" err="1"/>
              <a:t>республіку</a:t>
            </a:r>
            <a:r>
              <a:rPr lang="ru-RU" dirty="0"/>
              <a:t>? </a:t>
            </a:r>
            <a:r>
              <a:rPr lang="ru-RU" dirty="0" err="1"/>
              <a:t>З’ясуйте</a:t>
            </a:r>
            <a:r>
              <a:rPr lang="ru-RU" dirty="0"/>
              <a:t> </a:t>
            </a:r>
            <a:r>
              <a:rPr lang="ru-RU" dirty="0" err="1"/>
              <a:t>слабкі</a:t>
            </a:r>
            <a:r>
              <a:rPr lang="ru-RU" dirty="0"/>
              <a:t> </a:t>
            </a:r>
            <a:r>
              <a:rPr lang="ru-RU" dirty="0" err="1"/>
              <a:t>риси</a:t>
            </a:r>
            <a:r>
              <a:rPr lang="ru-RU" dirty="0"/>
              <a:t> </a:t>
            </a:r>
            <a:r>
              <a:rPr lang="ru-RU" dirty="0" err="1"/>
              <a:t>Веймарської</a:t>
            </a:r>
            <a:r>
              <a:rPr lang="ru-RU" dirty="0"/>
              <a:t> </a:t>
            </a:r>
            <a:r>
              <a:rPr lang="ru-RU" dirty="0" err="1" smtClean="0"/>
              <a:t>республіки</a:t>
            </a:r>
            <a:endParaRPr lang="ru-RU" dirty="0" smtClean="0"/>
          </a:p>
          <a:p>
            <a:r>
              <a:rPr lang="uk-UA" dirty="0" smtClean="0"/>
              <a:t>Чому в Німеччині посилювалися позиції нацистів?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Актуалізація опорних знань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252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89868546"/>
              </p:ext>
            </p:extLst>
          </p:nvPr>
        </p:nvGraphicFramePr>
        <p:xfrm>
          <a:off x="0" y="18458"/>
          <a:ext cx="9144000" cy="405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4857452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На основі даних діаграми визначте:</a:t>
            </a:r>
          </a:p>
          <a:p>
            <a:pPr marL="342900" indent="-342900">
              <a:buAutoNum type="arabicPeriod"/>
            </a:pPr>
            <a:r>
              <a:rPr lang="uk-UA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Яка спостерігається тенденція у результатах голосування в Німеччині в 1930 – 1932рр. за основні політичні партії країни?</a:t>
            </a:r>
          </a:p>
          <a:p>
            <a:pPr marL="342900" indent="-342900">
              <a:buAutoNum type="arabicPeriod"/>
            </a:pPr>
            <a:r>
              <a:rPr lang="uk-UA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Чому німці віддають більше голосів за нацистів?</a:t>
            </a:r>
          </a:p>
          <a:p>
            <a:pPr marL="342900" indent="-342900">
              <a:buAutoNum type="arabicPeriod"/>
            </a:pPr>
            <a:r>
              <a:rPr lang="uk-UA" b="1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Які заходи треба прийняти,щоб не дати нацистам одноосібно взяти владу в країні?</a:t>
            </a:r>
          </a:p>
          <a:p>
            <a:pPr marL="342900" indent="-342900">
              <a:buAutoNum type="arabicPeriod"/>
            </a:pPr>
            <a:endParaRPr lang="ru-RU" sz="1600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06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9" y="2756858"/>
            <a:ext cx="4254289" cy="355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6453336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latin typeface="Courier New" pitchFamily="49" charset="0"/>
                <a:cs typeface="Courier New" pitchFamily="49" charset="0"/>
              </a:rPr>
              <a:t>Прихід А.Гітлера до влади</a:t>
            </a:r>
            <a:endParaRPr lang="ru-RU" sz="14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462076" y="1687753"/>
            <a:ext cx="2142372" cy="6120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Нацисти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43808" y="1700808"/>
            <a:ext cx="216024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latin typeface="Courier New" pitchFamily="49" charset="0"/>
                <a:cs typeface="Courier New" pitchFamily="49" charset="0"/>
              </a:rPr>
              <a:t>Соціал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 - демократи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500" y="1700808"/>
            <a:ext cx="190821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Комуністи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Крест 2"/>
          <p:cNvSpPr/>
          <p:nvPr/>
        </p:nvSpPr>
        <p:spPr>
          <a:xfrm>
            <a:off x="2234858" y="1869692"/>
            <a:ext cx="360040" cy="324036"/>
          </a:xfrm>
          <a:prstGeom prst="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5220072" y="1891118"/>
            <a:ext cx="1080120" cy="2674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8624" y="116632"/>
            <a:ext cx="421246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Й.Сталін: проголошення курсу на боротьбу комуністів з </a:t>
            </a:r>
            <a:r>
              <a:rPr lang="uk-UA" sz="1400" b="1" dirty="0" err="1" smtClean="0">
                <a:latin typeface="Courier New" pitchFamily="49" charset="0"/>
                <a:cs typeface="Courier New" pitchFamily="49" charset="0"/>
              </a:rPr>
              <a:t>соціал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 - демократією</a:t>
            </a:r>
            <a:endParaRPr lang="ru-RU" sz="1400" b="1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1979712" y="1484784"/>
            <a:ext cx="936104" cy="1008112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13822">
            <a:off x="1954050" y="1504660"/>
            <a:ext cx="98742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978694" y="0"/>
            <a:ext cx="4139952" cy="12687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eriod"/>
            </a:pP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Зростання авторитету комуністів і </a:t>
            </a:r>
            <a:r>
              <a:rPr lang="uk-UA" sz="1400" b="1" dirty="0" err="1" smtClean="0">
                <a:latin typeface="Courier New" pitchFamily="49" charset="0"/>
                <a:cs typeface="Courier New" pitchFamily="49" charset="0"/>
              </a:rPr>
              <a:t>соціал</a:t>
            </a: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 – демократів.</a:t>
            </a:r>
          </a:p>
          <a:p>
            <a:pPr marL="342900" indent="-342900" algn="just">
              <a:buAutoNum type="arabicPeriod"/>
            </a:pPr>
            <a:r>
              <a:rPr lang="uk-UA" sz="1400" b="1" dirty="0" smtClean="0">
                <a:latin typeface="Courier New" pitchFamily="49" charset="0"/>
                <a:cs typeface="Courier New" pitchFamily="49" charset="0"/>
              </a:rPr>
              <a:t>Підтримка нацистів з боку промисловців та середнього класу</a:t>
            </a:r>
            <a:endParaRPr lang="ru-RU" sz="14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164288" y="2348880"/>
            <a:ext cx="216024" cy="1080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99992" y="3861048"/>
            <a:ext cx="4320480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30.01.1933р. – президент </a:t>
            </a:r>
            <a:r>
              <a:rPr lang="uk-UA" dirty="0" err="1" smtClean="0">
                <a:latin typeface="Courier New" pitchFamily="49" charset="0"/>
                <a:cs typeface="Courier New" pitchFamily="49" charset="0"/>
              </a:rPr>
              <a:t>Гінденбург</a:t>
            </a:r>
            <a:r>
              <a:rPr lang="uk-UA" dirty="0" smtClean="0">
                <a:latin typeface="Courier New" pitchFamily="49" charset="0"/>
                <a:cs typeface="Courier New" pitchFamily="49" charset="0"/>
              </a:rPr>
              <a:t> призначає </a:t>
            </a:r>
            <a:r>
              <a:rPr lang="uk-UA" sz="2000" b="1" u="sng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А.Гітлера</a:t>
            </a:r>
          </a:p>
          <a:p>
            <a:pPr algn="ctr"/>
            <a:r>
              <a:rPr lang="uk-UA" sz="2000" b="1" u="sng" dirty="0" smtClean="0">
                <a:solidFill>
                  <a:srgbClr val="FFFF00"/>
                </a:solidFill>
                <a:latin typeface="Courier New" pitchFamily="49" charset="0"/>
                <a:cs typeface="Courier New" pitchFamily="49" charset="0"/>
              </a:rPr>
              <a:t>рейхсканцлером</a:t>
            </a:r>
            <a:endParaRPr lang="ru-RU" sz="2000" b="1" u="sng" dirty="0">
              <a:solidFill>
                <a:srgbClr val="FFFF00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6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59832" y="116632"/>
            <a:ext cx="583264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Встановлення нацистської диктатури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1933р.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2113851"/>
            <a:ext cx="4248471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Право видання законів, які суперечили конституції 1933р.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35796" y="4511693"/>
            <a:ext cx="396044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Заснування таємної поліції – гестапо. 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1412776"/>
            <a:ext cx="396044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Заборона всіх партій, крім НСДАП ( 1933р.)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83560" y="6177644"/>
            <a:ext cx="396044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Мілітаризація економіки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31940" y="5362339"/>
            <a:ext cx="388843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Загальна трудова повинність ( 1938р.)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333371" y="2884912"/>
            <a:ext cx="4176464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1934р. – Гітлер отримав повноваження президента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71700" y="3645024"/>
            <a:ext cx="432048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1934р.- ліквідація ландтагів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1" name="Прямая со стрелкой 10"/>
          <p:cNvCxnSpPr>
            <a:stCxn id="4" idx="2"/>
          </p:cNvCxnSpPr>
          <p:nvPr/>
        </p:nvCxnSpPr>
        <p:spPr>
          <a:xfrm flipH="1">
            <a:off x="4031940" y="908720"/>
            <a:ext cx="1944216" cy="8280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4" idx="2"/>
          </p:cNvCxnSpPr>
          <p:nvPr/>
        </p:nvCxnSpPr>
        <p:spPr>
          <a:xfrm flipH="1">
            <a:off x="5004048" y="908720"/>
            <a:ext cx="972108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2"/>
          </p:cNvCxnSpPr>
          <p:nvPr/>
        </p:nvCxnSpPr>
        <p:spPr>
          <a:xfrm flipH="1">
            <a:off x="5490102" y="908720"/>
            <a:ext cx="486054" cy="19252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4" idx="2"/>
          </p:cNvCxnSpPr>
          <p:nvPr/>
        </p:nvCxnSpPr>
        <p:spPr>
          <a:xfrm>
            <a:off x="5976156" y="908720"/>
            <a:ext cx="0" cy="2696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4" idx="2"/>
          </p:cNvCxnSpPr>
          <p:nvPr/>
        </p:nvCxnSpPr>
        <p:spPr>
          <a:xfrm>
            <a:off x="5976156" y="908720"/>
            <a:ext cx="468052" cy="34563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4" idx="2"/>
          </p:cNvCxnSpPr>
          <p:nvPr/>
        </p:nvCxnSpPr>
        <p:spPr>
          <a:xfrm>
            <a:off x="5976156" y="908720"/>
            <a:ext cx="1187624" cy="43950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4" idx="2"/>
          </p:cNvCxnSpPr>
          <p:nvPr/>
        </p:nvCxnSpPr>
        <p:spPr>
          <a:xfrm>
            <a:off x="5976156" y="908720"/>
            <a:ext cx="2556284" cy="52689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90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Структура влади в нацистській Німеччині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3059832" y="1772816"/>
            <a:ext cx="3456384" cy="7920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ФЮРЕР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504" y="3148178"/>
            <a:ext cx="259228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Вермахт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( армія )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31840" y="3148178"/>
            <a:ext cx="280831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НСДАП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( партія )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72200" y="3140968"/>
            <a:ext cx="259228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 smtClean="0">
                <a:latin typeface="Courier New" pitchFamily="49" charset="0"/>
                <a:cs typeface="Courier New" pitchFamily="49" charset="0"/>
              </a:rPr>
              <a:t>Рейхсканцелярія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95736" y="4725144"/>
            <a:ext cx="158417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СА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(штурмові загони)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23928" y="4725144"/>
            <a:ext cx="151216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СС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(загони охорони)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60132" y="4725144"/>
            <a:ext cx="151216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СД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(служба безпеки)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9219" y="4725144"/>
            <a:ext cx="158417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Гестапо</a:t>
            </a:r>
          </a:p>
          <a:p>
            <a:pPr algn="ctr"/>
            <a:r>
              <a:rPr lang="uk-UA" dirty="0" smtClean="0">
                <a:latin typeface="Courier New" pitchFamily="49" charset="0"/>
                <a:cs typeface="Courier New" pitchFamily="49" charset="0"/>
              </a:rPr>
              <a:t>(таємна поліція )</a:t>
            </a:r>
            <a:endParaRPr lang="ru-RU" dirty="0"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14" name="Прямая со стрелкой 13"/>
          <p:cNvCxnSpPr>
            <a:stCxn id="5" idx="2"/>
          </p:cNvCxnSpPr>
          <p:nvPr/>
        </p:nvCxnSpPr>
        <p:spPr>
          <a:xfrm flipH="1">
            <a:off x="3347864" y="4012274"/>
            <a:ext cx="1188132" cy="640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5" idx="2"/>
          </p:cNvCxnSpPr>
          <p:nvPr/>
        </p:nvCxnSpPr>
        <p:spPr>
          <a:xfrm>
            <a:off x="4535996" y="4012274"/>
            <a:ext cx="144016" cy="640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6" idx="2"/>
          </p:cNvCxnSpPr>
          <p:nvPr/>
        </p:nvCxnSpPr>
        <p:spPr>
          <a:xfrm flipH="1">
            <a:off x="6804248" y="4005064"/>
            <a:ext cx="864096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2"/>
          </p:cNvCxnSpPr>
          <p:nvPr/>
        </p:nvCxnSpPr>
        <p:spPr>
          <a:xfrm>
            <a:off x="7668344" y="4005064"/>
            <a:ext cx="492963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3" idx="4"/>
          </p:cNvCxnSpPr>
          <p:nvPr/>
        </p:nvCxnSpPr>
        <p:spPr>
          <a:xfrm flipH="1">
            <a:off x="4608004" y="2564904"/>
            <a:ext cx="18002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3" idx="4"/>
          </p:cNvCxnSpPr>
          <p:nvPr/>
        </p:nvCxnSpPr>
        <p:spPr>
          <a:xfrm flipH="1">
            <a:off x="2699792" y="2564904"/>
            <a:ext cx="2088232" cy="5832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3" idx="4"/>
          </p:cNvCxnSpPr>
          <p:nvPr/>
        </p:nvCxnSpPr>
        <p:spPr>
          <a:xfrm>
            <a:off x="4788024" y="2564904"/>
            <a:ext cx="158417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09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522</TotalTime>
  <Words>924</Words>
  <Application>Microsoft Office PowerPoint</Application>
  <PresentationFormat>Экран (4:3)</PresentationFormat>
  <Paragraphs>123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Встановлення нацистської диктатури в Німеччині</vt:lpstr>
      <vt:lpstr>План</vt:lpstr>
      <vt:lpstr>Опорні поняття і дати</vt:lpstr>
      <vt:lpstr>Проблемне завдання</vt:lpstr>
      <vt:lpstr>Актуалізація опорних знань</vt:lpstr>
      <vt:lpstr>Презентация PowerPoint</vt:lpstr>
      <vt:lpstr>Презентация PowerPoint</vt:lpstr>
      <vt:lpstr>Презентация PowerPoint</vt:lpstr>
      <vt:lpstr>Структура влади в нацистській Німеччині</vt:lpstr>
      <vt:lpstr>Нацизм</vt:lpstr>
      <vt:lpstr>Програмні засади нацизму </vt:lpstr>
      <vt:lpstr>Презентация PowerPoint</vt:lpstr>
      <vt:lpstr>Формування нацистської ідеології</vt:lpstr>
      <vt:lpstr>Формування нацистської ідеології</vt:lpstr>
      <vt:lpstr>Політика антисемітизму</vt:lpstr>
      <vt:lpstr>Політика геноциду гутлерівського уряду </vt:lpstr>
      <vt:lpstr>Презентация PowerPoint</vt:lpstr>
      <vt:lpstr>Зовнішня політика Німеччини</vt:lpstr>
      <vt:lpstr>Презентация PowerPoint</vt:lpstr>
      <vt:lpstr>Презентация PowerPoint</vt:lpstr>
      <vt:lpstr>Домашнє завдання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Початок революції у Франції</dc:title>
  <dc:creator>Володимир</dc:creator>
  <cp:lastModifiedBy>User</cp:lastModifiedBy>
  <cp:revision>78</cp:revision>
  <dcterms:modified xsi:type="dcterms:W3CDTF">2017-01-25T06:44:05Z</dcterms:modified>
</cp:coreProperties>
</file>